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7" r:id="rId26"/>
    <p:sldId id="281" r:id="rId27"/>
    <p:sldId id="280" r:id="rId28"/>
    <p:sldId id="286" r:id="rId29"/>
    <p:sldId id="288" r:id="rId30"/>
    <p:sldId id="282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98" autoAdjust="0"/>
    <p:restoredTop sz="94664" autoAdjust="0"/>
  </p:normalViewPr>
  <p:slideViewPr>
    <p:cSldViewPr snapToGrid="0" snapToObjects="1">
      <p:cViewPr varScale="1">
        <p:scale>
          <a:sx n="84" d="100"/>
          <a:sy n="84" d="100"/>
        </p:scale>
        <p:origin x="-10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9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6F8D5-4B77-A041-A1B9-97D5DB194E8E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B6914-D1DC-0C4F-9206-B07592E3A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E90724-57B9-2B41-81F4-DB33FF5B24BD}" type="slidenum">
              <a:rPr lang="en-US"/>
              <a:pPr/>
              <a:t>16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1088BC-63E0-284C-A39F-1ED5EB67BF2D}" type="slidenum">
              <a:rPr lang="en-US"/>
              <a:pPr/>
              <a:t>18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D540E6-D8C4-0345-B492-6669648F3E3B}" type="slidenum">
              <a:rPr lang="en-US"/>
              <a:pPr/>
              <a:t>19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FB007C-D7A5-8846-ADF3-D026D681BE8A}" type="slidenum">
              <a:rPr lang="en-US"/>
              <a:pPr/>
              <a:t>20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7F9714-FEE5-874A-A281-834EC6B43995}" type="slidenum">
              <a:rPr lang="en-US"/>
              <a:pPr/>
              <a:t>21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99DEBA-6CC9-784F-BE81-8877B347957F}" type="slidenum">
              <a:rPr lang="en-US"/>
              <a:pPr/>
              <a:t>22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4DE495-7CE7-DE4A-A19C-2F35C928F1FB}" type="slidenum">
              <a:rPr lang="en-US"/>
              <a:pPr/>
              <a:t>26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9BEDD2-AB67-1841-A1B7-9A5A0E658AF7}" type="slidenum">
              <a:rPr lang="en-US"/>
              <a:pPr/>
              <a:t>27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D2046-4CB2-7246-9443-205017317ACA}" type="datetimeFigureOut">
              <a:rPr lang="en-US" smtClean="0"/>
              <a:pPr/>
              <a:t>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2EAFF-0CDF-794C-95E4-F7136B0CD2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hyperlink" Target="http://en.wikipedia.org/wiki/File:EnglishSpotRabbitChocolate1(cropped).jpg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upload.wikimedia.org/wikipedia/en/d/d1/Domesticrabbit.jpg" TargetMode="External"/><Relationship Id="rId7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hyperlink" Target="http://en.wikipedia.org/wiki/File:Tulip_-_floriade_canberra.jpg" TargetMode="External"/><Relationship Id="rId6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File:Field_of_tulips_-_floriade_canberra.jpg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#9: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Genetics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Factors which are passed on from parent to offspring are called </a:t>
            </a:r>
            <a:r>
              <a:rPr lang="en-US" b="1" dirty="0" smtClean="0"/>
              <a:t>genes.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Each of the genes Mendel looked at occurred in two different forms called </a:t>
            </a:r>
            <a:r>
              <a:rPr lang="en-US" b="1" dirty="0" smtClean="0"/>
              <a:t>alleles.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445000"/>
            <a:ext cx="3378200" cy="241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73" y="4445000"/>
            <a:ext cx="3521430" cy="2413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Principle of Dominance</a:t>
            </a:r>
            <a:r>
              <a:rPr lang="en-US" dirty="0" smtClean="0"/>
              <a:t> states that some alleles are dominant and others are recessive.</a:t>
            </a:r>
          </a:p>
          <a:p>
            <a:endParaRPr lang="en-US" b="1" dirty="0" smtClean="0"/>
          </a:p>
          <a:p>
            <a:pPr lvl="1"/>
            <a:r>
              <a:rPr lang="en-US" i="1" dirty="0" smtClean="0"/>
              <a:t>Dominant, </a:t>
            </a:r>
            <a:r>
              <a:rPr lang="en-US" dirty="0" smtClean="0"/>
              <a:t>the trait which will overshadow the recessive trait and be sown in the offspring</a:t>
            </a:r>
          </a:p>
          <a:p>
            <a:pPr lvl="1"/>
            <a:endParaRPr lang="en-US" dirty="0" smtClean="0"/>
          </a:p>
          <a:p>
            <a:pPr lvl="1"/>
            <a:r>
              <a:rPr lang="en-US" i="1" dirty="0" smtClean="0"/>
              <a:t>Recessive</a:t>
            </a:r>
            <a:r>
              <a:rPr lang="en-US" dirty="0" smtClean="0"/>
              <a:t>, the trait which is overshadowed and not shown but still carried.</a:t>
            </a:r>
            <a:endParaRPr lang="en-US" i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Mendel first identified his traits and their alleles and he bred the plants to guarantee these traits were pure. (He called this the P or parent generation)</a:t>
            </a:r>
          </a:p>
          <a:p>
            <a:endParaRPr lang="en-US" dirty="0" smtClean="0"/>
          </a:p>
          <a:p>
            <a:r>
              <a:rPr lang="en-US" dirty="0" smtClean="0"/>
              <a:t>He cross bred the plants with the same trait but different alleles and identified the dominant allele. (He called this the F1 or first filial generation)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then bred each F1 plant with itself to prove that the recessive alleles did not disappear but in fact were still hidden in the plants DNA.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chances of flipping a coin and it landing on heads?</a:t>
            </a:r>
          </a:p>
          <a:p>
            <a:endParaRPr lang="en-US" dirty="0" smtClean="0"/>
          </a:p>
          <a:p>
            <a:r>
              <a:rPr lang="en-US" dirty="0" smtClean="0"/>
              <a:t>What does this have to do with genetics?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Probability of an event occurring is the number of times an event may occur in a total number of possible outcomes.</a:t>
            </a:r>
          </a:p>
          <a:p>
            <a:endParaRPr lang="en-US" dirty="0" smtClean="0"/>
          </a:p>
          <a:p>
            <a:r>
              <a:rPr lang="en-US" dirty="0" smtClean="0"/>
              <a:t>So in the coin toss there is one side of the coin which has heads and two possible sides for the coin to land on.</a:t>
            </a:r>
          </a:p>
          <a:p>
            <a:endParaRPr lang="en-US" dirty="0" smtClean="0"/>
          </a:p>
          <a:p>
            <a:r>
              <a:rPr lang="en-US" dirty="0" smtClean="0"/>
              <a:t>Probability = 1:2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To find the probability of an occurrence use the following general equation:</a:t>
            </a:r>
          </a:p>
          <a:p>
            <a:pPr marL="609600" indent="-609600"/>
            <a:endParaRPr lang="en-US"/>
          </a:p>
          <a:p>
            <a:pPr marL="609600" indent="-609600"/>
            <a:endParaRPr lang="en-US" sz="1400" b="1"/>
          </a:p>
          <a:p>
            <a:pPr marL="609600" indent="-609600"/>
            <a:endParaRPr lang="en-US" sz="1400" b="1"/>
          </a:p>
          <a:p>
            <a:pPr marL="609600" indent="-609600">
              <a:buFont typeface="Wingdings" charset="2"/>
              <a:buNone/>
            </a:pPr>
            <a:r>
              <a:rPr lang="en-US" sz="1800" b="1"/>
              <a:t>Probability = </a:t>
            </a:r>
            <a:r>
              <a:rPr lang="en-US" sz="1800" b="1" u="sng"/>
              <a:t>Number of times and event is expected to happen</a:t>
            </a:r>
            <a:r>
              <a:rPr lang="en-US" sz="1800" b="1"/>
              <a:t>	       	         Number of opportunities for an event to happen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creation of an offspring is like flipping a coin in that there are a given number of possible outcomes and a random selection of what the offspring will have.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/>
            <a:r>
              <a:rPr lang="en-US"/>
              <a:t>The genetic makeup of an organism is its </a:t>
            </a:r>
            <a:r>
              <a:rPr lang="en-US" b="1" i="1"/>
              <a:t>genotype </a:t>
            </a:r>
            <a:r>
              <a:rPr lang="en-US"/>
              <a:t>(letters), which consists of the alleles that the organism inherits from its parents. </a:t>
            </a:r>
          </a:p>
          <a:p>
            <a:pPr marL="812800" indent="-812800"/>
            <a:endParaRPr lang="en-US"/>
          </a:p>
          <a:p>
            <a:pPr marL="1168400" lvl="1" indent="-711200"/>
            <a:r>
              <a:rPr lang="en-US"/>
              <a:t>Genotypes can be: Homozygous Dominant (AA), Heterozygous Dominant (Aa), Homozygous Recessive (aa).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/>
            <a:r>
              <a:rPr lang="en-US"/>
              <a:t>The appearance of an organism is called its </a:t>
            </a:r>
            <a:r>
              <a:rPr lang="en-US" b="1" i="1"/>
              <a:t>phenotype</a:t>
            </a:r>
            <a:r>
              <a:rPr lang="en-US"/>
              <a:t> (looks).</a:t>
            </a:r>
          </a:p>
          <a:p>
            <a:pPr marL="812800" indent="-812800"/>
            <a:endParaRPr lang="en-US"/>
          </a:p>
          <a:p>
            <a:pPr marL="1168400" lvl="1" indent="-711200"/>
            <a:r>
              <a:rPr lang="en-US"/>
              <a:t>This is the expression the organisms genotype </a:t>
            </a:r>
          </a:p>
          <a:p>
            <a:pPr marL="812800" indent="-812800"/>
            <a:endParaRPr lang="en-US"/>
          </a:p>
        </p:txBody>
      </p:sp>
      <p:pic>
        <p:nvPicPr>
          <p:cNvPr id="49157" name="Picture 5" descr="Bunny_Blu_Bl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4572000"/>
            <a:ext cx="2343150" cy="1757363"/>
          </a:xfrm>
          <a:prstGeom prst="rect">
            <a:avLst/>
          </a:prstGeom>
          <a:noFill/>
        </p:spPr>
      </p:pic>
      <p:pic>
        <p:nvPicPr>
          <p:cNvPr id="49159" name="Picture 7" descr="250px-EnglishSpotRabbitChocolate1%28cropped%29">
            <a:hlinkClick r:id="rId4" tooltip="EnglishSpotRabbitChocolate1(cropped).jpg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0" y="4648200"/>
            <a:ext cx="2381250" cy="1590675"/>
          </a:xfrm>
          <a:prstGeom prst="rect">
            <a:avLst/>
          </a:prstGeom>
          <a:noFill/>
        </p:spPr>
      </p:pic>
      <p:pic>
        <p:nvPicPr>
          <p:cNvPr id="49161" name="Picture 9" descr="File:Domesticrabbit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71600" y="4648200"/>
            <a:ext cx="2000250" cy="1500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your hair know how to be the color it is or your eyes the color they are?</a:t>
            </a:r>
          </a:p>
          <a:p>
            <a:endParaRPr lang="en-US" dirty="0" smtClean="0"/>
          </a:p>
          <a:p>
            <a:r>
              <a:rPr lang="en-US" dirty="0" smtClean="0"/>
              <a:t>Why are your hair and eyes the color they are?</a:t>
            </a:r>
          </a:p>
          <a:p>
            <a:endParaRPr lang="en-US" dirty="0" smtClean="0"/>
          </a:p>
          <a:p>
            <a:r>
              <a:rPr lang="en-US" dirty="0" smtClean="0"/>
              <a:t>Are your hair and eye colors the same as one or both of your parents?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609600" indent="-609600"/>
            <a:r>
              <a:rPr lang="en-US"/>
              <a:t>A cross between individuals that involves one pair of contrasting traits is called a </a:t>
            </a:r>
            <a:r>
              <a:rPr lang="en-US" b="1" i="1"/>
              <a:t>monohybrid cross</a:t>
            </a:r>
            <a:r>
              <a:rPr lang="en-US"/>
              <a:t>. </a:t>
            </a:r>
          </a:p>
          <a:p>
            <a:pPr marL="609600" indent="-609600"/>
            <a:endParaRPr lang="en-US"/>
          </a:p>
          <a:p>
            <a:pPr marL="609600" indent="-609600"/>
            <a:r>
              <a:rPr lang="en-US"/>
              <a:t>Scientists use </a:t>
            </a:r>
            <a:r>
              <a:rPr lang="en-US" b="1" i="1"/>
              <a:t>Punnett squares</a:t>
            </a:r>
            <a:r>
              <a:rPr lang="en-US"/>
              <a:t> to aid in predicting the out come of a monohybrid cross.</a:t>
            </a:r>
          </a:p>
          <a:p>
            <a:pPr marL="609600" indent="-609600"/>
            <a:endParaRPr lang="en-US"/>
          </a:p>
          <a:p>
            <a:pPr marL="609600" indent="-609600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182533" y="5206842"/>
          <a:ext cx="3098800" cy="147351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49400"/>
                <a:gridCol w="1549400"/>
              </a:tblGrid>
              <a:tr h="73675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75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604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/>
            <a:r>
              <a:rPr lang="en-US"/>
              <a:t>A </a:t>
            </a:r>
            <a:r>
              <a:rPr lang="en-US" b="1" i="1"/>
              <a:t>dihybrid cross</a:t>
            </a:r>
            <a:r>
              <a:rPr lang="en-US"/>
              <a:t> is a cross between individuals that involves two pairs of contrasting traits.</a:t>
            </a:r>
          </a:p>
          <a:p>
            <a:pPr marL="812800" indent="-812800"/>
            <a:endParaRPr lang="en-US"/>
          </a:p>
          <a:p>
            <a:pPr marL="812800" indent="-812800"/>
            <a:r>
              <a:rPr lang="en-US"/>
              <a:t>Looking back at Mendel’s pea plants you could do a dihybrid cross for traits such as color of the pea and wrinkled or smooth peas.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Mendel’s Work</a:t>
            </a:r>
            <a:endParaRPr lang="en-US" dirty="0"/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dirty="0"/>
              <a:t>These two traits can be predicted using one </a:t>
            </a:r>
            <a:r>
              <a:rPr lang="en-US" dirty="0" err="1"/>
              <a:t>Punnett</a:t>
            </a:r>
            <a:r>
              <a:rPr lang="en-US" dirty="0"/>
              <a:t> square</a:t>
            </a:r>
            <a:r>
              <a:rPr lang="en-US" dirty="0" smtClean="0"/>
              <a:t>.</a:t>
            </a:r>
          </a:p>
          <a:p>
            <a:pPr marL="609600" indent="-609600" algn="ctr">
              <a:buFont typeface="Wingdings" charset="2"/>
              <a:buNone/>
            </a:pPr>
            <a:r>
              <a:rPr lang="en-US" dirty="0"/>
              <a:t>The cross for these traits would be:   </a:t>
            </a:r>
            <a:r>
              <a:rPr lang="en-US" dirty="0" smtClean="0"/>
              <a:t> </a:t>
            </a:r>
          </a:p>
          <a:p>
            <a:pPr marL="609600" indent="-609600" algn="ctr">
              <a:buFont typeface="Wingdings" charset="2"/>
              <a:buNone/>
            </a:pPr>
            <a:r>
              <a:rPr lang="en-US" b="1" dirty="0" smtClean="0"/>
              <a:t>RRYY </a:t>
            </a:r>
            <a:r>
              <a:rPr lang="en-US" b="1" dirty="0" err="1">
                <a:sym typeface="Symbol" charset="2"/>
              </a:rPr>
              <a:t></a:t>
            </a:r>
            <a:r>
              <a:rPr lang="en-US" b="1" dirty="0"/>
              <a:t> </a:t>
            </a:r>
            <a:r>
              <a:rPr lang="en-US" b="1" dirty="0" err="1"/>
              <a:t>rryy</a:t>
            </a:r>
            <a:r>
              <a:rPr lang="en-US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07421" y="4183991"/>
          <a:ext cx="3240324" cy="242882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10081"/>
                <a:gridCol w="810081"/>
                <a:gridCol w="810081"/>
                <a:gridCol w="810081"/>
              </a:tblGrid>
              <a:tr h="6072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72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72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72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simplest outcome of the cross of parental genes results in one trait being dominant over another.</a:t>
            </a:r>
          </a:p>
          <a:p>
            <a:endParaRPr lang="en-US" dirty="0" smtClean="0"/>
          </a:p>
          <a:p>
            <a:r>
              <a:rPr lang="en-US" dirty="0" smtClean="0"/>
              <a:t>This is called </a:t>
            </a:r>
            <a:r>
              <a:rPr lang="en-US" b="1" i="1" dirty="0" smtClean="0"/>
              <a:t>complete dominance.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But alleles can mix and blend their characteristics, this is called </a:t>
            </a:r>
            <a:r>
              <a:rPr lang="en-US" b="1" i="1" dirty="0" smtClean="0"/>
              <a:t>incomplete dominance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			+                           </a:t>
            </a:r>
            <a:r>
              <a:rPr lang="en-US" dirty="0" smtClean="0"/>
              <a:t>=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*In an incomplete dominant trait each of the original traits are considered dominant </a:t>
            </a:r>
            <a:r>
              <a:rPr lang="en-US" dirty="0" smtClean="0"/>
              <a:t>so they are represented by different letters.</a:t>
            </a:r>
          </a:p>
          <a:p>
            <a:pPr>
              <a:buNone/>
            </a:pPr>
            <a:r>
              <a:rPr lang="en-US" dirty="0" smtClean="0"/>
              <a:t> 				RR (red) </a:t>
            </a:r>
            <a:r>
              <a:rPr lang="en-US" dirty="0" err="1" smtClean="0"/>
              <a:t>x</a:t>
            </a:r>
            <a:r>
              <a:rPr lang="en-US" dirty="0" smtClean="0"/>
              <a:t> WW (white) = RW (pink)</a:t>
            </a:r>
          </a:p>
          <a:p>
            <a:endParaRPr lang="en-US" dirty="0"/>
          </a:p>
        </p:txBody>
      </p:sp>
      <p:pic>
        <p:nvPicPr>
          <p:cNvPr id="4" name="Picture 3" descr="180px-Field_of_tulips_-_floriade_canberra">
            <a:hlinkClick r:id="rId2" tooltip="Field of red tulips, Floriade, Canberra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431006"/>
            <a:ext cx="1714500" cy="1285875"/>
          </a:xfrm>
          <a:prstGeom prst="rect">
            <a:avLst/>
          </a:prstGeom>
          <a:noFill/>
        </p:spPr>
      </p:pic>
      <p:pic>
        <p:nvPicPr>
          <p:cNvPr id="6" name="Picture 5" descr="stock photo Single white Tuli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1967" y="3431006"/>
            <a:ext cx="2031167" cy="1285875"/>
          </a:xfrm>
          <a:prstGeom prst="rect">
            <a:avLst/>
          </a:prstGeom>
          <a:noFill/>
        </p:spPr>
      </p:pic>
      <p:pic>
        <p:nvPicPr>
          <p:cNvPr id="8" name="Picture 7" descr="Cultivated tulip - Floriade 2005, Canberra">
            <a:hlinkClick r:id="rId5" tooltip="Cultivated tulip - Floriade 2005, Canberra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2165" y="2954034"/>
            <a:ext cx="1322135" cy="1762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17871" y="3598135"/>
          <a:ext cx="6509478" cy="219447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254739"/>
                <a:gridCol w="3254739"/>
              </a:tblGrid>
              <a:tr h="1097236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RW</a:t>
                      </a:r>
                      <a:endParaRPr lang="en-US" sz="3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RW</a:t>
                      </a:r>
                      <a:endParaRPr lang="en-US" sz="3200" b="0" dirty="0"/>
                    </a:p>
                  </a:txBody>
                  <a:tcPr anchor="ctr"/>
                </a:tc>
              </a:tr>
              <a:tr h="109723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RW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RW</a:t>
                      </a:r>
                      <a:endParaRPr lang="en-US" sz="3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81105" y="1753712"/>
            <a:ext cx="3114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Parent Cross:</a:t>
            </a:r>
          </a:p>
          <a:p>
            <a:pPr algn="ctr"/>
            <a:r>
              <a:rPr lang="en-US" sz="2800" dirty="0" smtClean="0"/>
              <a:t>RR </a:t>
            </a:r>
            <a:r>
              <a:rPr lang="en-US" sz="2800" dirty="0" err="1" smtClean="0"/>
              <a:t>x</a:t>
            </a:r>
            <a:r>
              <a:rPr lang="en-US" sz="2800" dirty="0" smtClean="0"/>
              <a:t> WW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859797" y="2827106"/>
            <a:ext cx="6002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							R	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25852" y="3824908"/>
            <a:ext cx="737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</a:t>
            </a:r>
          </a:p>
          <a:p>
            <a:endParaRPr lang="en-US" sz="3200" dirty="0" smtClean="0"/>
          </a:p>
          <a:p>
            <a:r>
              <a:rPr lang="en-US" sz="3200" dirty="0" smtClean="0"/>
              <a:t>W</a:t>
            </a:r>
            <a:endParaRPr lang="en-US" sz="3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812800" indent="-812800"/>
            <a:r>
              <a:rPr lang="en-US"/>
              <a:t>Another expression of genes is </a:t>
            </a:r>
            <a:r>
              <a:rPr lang="en-US" b="1" i="1"/>
              <a:t>co-dominance </a:t>
            </a:r>
            <a:r>
              <a:rPr lang="en-US"/>
              <a:t>which occurs when both alleles for a gene are expressed in a heterozygous offspring.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dirty="0"/>
              <a:t>An example of this would be roan coats in horses, the coat is the result of a white horse mating with a red horse.  The roan coat has both red and white hairs in it.</a:t>
            </a:r>
          </a:p>
        </p:txBody>
      </p:sp>
      <p:pic>
        <p:nvPicPr>
          <p:cNvPr id="59397" name="Picture 5" descr="Co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4114800"/>
            <a:ext cx="1117600" cy="1676400"/>
          </a:xfrm>
          <a:prstGeom prst="rect">
            <a:avLst/>
          </a:prstGeom>
          <a:noFill/>
        </p:spPr>
      </p:pic>
      <p:pic>
        <p:nvPicPr>
          <p:cNvPr id="59399" name="Picture 7" descr="Wild Quarter Hor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3694112"/>
            <a:ext cx="2133600" cy="1450975"/>
          </a:xfrm>
          <a:prstGeom prst="rect">
            <a:avLst/>
          </a:prstGeom>
          <a:noFill/>
        </p:spPr>
      </p:pic>
      <p:pic>
        <p:nvPicPr>
          <p:cNvPr id="59401" name="Picture 9" descr="Arabian Stalli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3694112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an</a:t>
            </a:r>
            <a:r>
              <a:rPr lang="en-US" dirty="0" smtClean="0"/>
              <a:t> co-dominant </a:t>
            </a:r>
            <a:r>
              <a:rPr lang="en-US" dirty="0" smtClean="0"/>
              <a:t>trait each of the original traits are considered dominant so they are represented by different letters.</a:t>
            </a:r>
          </a:p>
          <a:p>
            <a:pPr>
              <a:buNone/>
            </a:pPr>
            <a:r>
              <a:rPr lang="en-US" dirty="0" smtClean="0"/>
              <a:t> 				RR (red) </a:t>
            </a:r>
            <a:r>
              <a:rPr lang="en-US" dirty="0" err="1" smtClean="0"/>
              <a:t>x</a:t>
            </a:r>
            <a:r>
              <a:rPr lang="en-US" dirty="0" smtClean="0"/>
              <a:t> WW (white) = RW </a:t>
            </a:r>
            <a:r>
              <a:rPr lang="en-US" dirty="0" smtClean="0"/>
              <a:t>(roan)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17871" y="3598135"/>
          <a:ext cx="6509478" cy="219447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254739"/>
                <a:gridCol w="3254739"/>
              </a:tblGrid>
              <a:tr h="1097236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RW</a:t>
                      </a:r>
                      <a:endParaRPr lang="en-US" sz="3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RW</a:t>
                      </a:r>
                      <a:endParaRPr lang="en-US" sz="3200" b="0" dirty="0"/>
                    </a:p>
                  </a:txBody>
                  <a:tcPr anchor="ctr"/>
                </a:tc>
              </a:tr>
              <a:tr h="109723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RW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RW</a:t>
                      </a:r>
                      <a:endParaRPr lang="en-US" sz="3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81105" y="1753712"/>
            <a:ext cx="3114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Parent Cross:</a:t>
            </a:r>
          </a:p>
          <a:p>
            <a:pPr algn="ctr"/>
            <a:r>
              <a:rPr lang="en-US" sz="2800" dirty="0" smtClean="0"/>
              <a:t>RR </a:t>
            </a:r>
            <a:r>
              <a:rPr lang="en-US" sz="2800" dirty="0" err="1" smtClean="0"/>
              <a:t>x</a:t>
            </a:r>
            <a:r>
              <a:rPr lang="en-US" sz="2800" dirty="0" smtClean="0"/>
              <a:t> WW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859797" y="2827106"/>
            <a:ext cx="6002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							R	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25852" y="3824908"/>
            <a:ext cx="737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</a:t>
            </a:r>
          </a:p>
          <a:p>
            <a:endParaRPr lang="en-US" sz="3200" dirty="0" smtClean="0"/>
          </a:p>
          <a:p>
            <a:r>
              <a:rPr lang="en-US" sz="3200" dirty="0" smtClean="0"/>
              <a:t>W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Gregor</a:t>
            </a:r>
            <a:r>
              <a:rPr lang="en-US" b="1" dirty="0" smtClean="0"/>
              <a:t> Mendel</a:t>
            </a:r>
            <a:r>
              <a:rPr lang="en-US" dirty="0" smtClean="0"/>
              <a:t> was an Austrian Monk who is credited with founding the study of </a:t>
            </a:r>
            <a:r>
              <a:rPr lang="en-US" i="1" dirty="0" smtClean="0"/>
              <a:t>genetics.</a:t>
            </a:r>
          </a:p>
          <a:p>
            <a:endParaRPr lang="en-US" i="1" dirty="0" smtClean="0"/>
          </a:p>
          <a:p>
            <a:pPr lvl="1"/>
            <a:r>
              <a:rPr lang="en-US" b="1" dirty="0" smtClean="0"/>
              <a:t>Genetics</a:t>
            </a:r>
            <a:r>
              <a:rPr lang="en-US" dirty="0" smtClean="0"/>
              <a:t> is the study of heredity (the passing on of traits or characteristics).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214" y="3778538"/>
            <a:ext cx="2430912" cy="285367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genes have more than two possible outcomes, for example hair color in humans.</a:t>
            </a:r>
          </a:p>
          <a:p>
            <a:endParaRPr lang="en-US" dirty="0" smtClean="0"/>
          </a:p>
          <a:p>
            <a:r>
              <a:rPr lang="en-US" dirty="0" smtClean="0"/>
              <a:t>These are said to be </a:t>
            </a:r>
            <a:r>
              <a:rPr lang="en-US" b="1" dirty="0" smtClean="0"/>
              <a:t>multiple allele traits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Inheritance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traits are also very complex, meaning they are controlled by many genes.</a:t>
            </a:r>
          </a:p>
          <a:p>
            <a:endParaRPr lang="en-US" dirty="0" smtClean="0"/>
          </a:p>
          <a:p>
            <a:r>
              <a:rPr lang="en-US" dirty="0" smtClean="0"/>
              <a:t>These are said to be </a:t>
            </a:r>
            <a:r>
              <a:rPr lang="en-US" b="1" dirty="0" smtClean="0"/>
              <a:t>polygenic traits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An example of this would be human skin tone.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Linkage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commonly see traits handed down together such as hair and eye color.</a:t>
            </a:r>
          </a:p>
          <a:p>
            <a:endParaRPr lang="en-US" dirty="0" smtClean="0"/>
          </a:p>
          <a:p>
            <a:r>
              <a:rPr lang="en-US" dirty="0" smtClean="0"/>
              <a:t>This implies a linkage of some sort.</a:t>
            </a:r>
          </a:p>
          <a:p>
            <a:endParaRPr lang="en-US" dirty="0" smtClean="0"/>
          </a:p>
          <a:p>
            <a:r>
              <a:rPr lang="en-US" dirty="0" smtClean="0"/>
              <a:t>If genes are located on the same chromosome then the traits tend to be handed down together.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Linkage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frequency at which traits are handed down can be used to estimate their location on a chromosome.</a:t>
            </a:r>
          </a:p>
          <a:p>
            <a:endParaRPr lang="en-US" dirty="0" smtClean="0"/>
          </a:p>
          <a:p>
            <a:r>
              <a:rPr lang="en-US" dirty="0" smtClean="0"/>
              <a:t>The higher the percentage of the time they stay together the closer together they are located on </a:t>
            </a:r>
            <a:r>
              <a:rPr lang="en-US" smtClean="0"/>
              <a:t>the chromosome.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selectively cross pollinated pea plants to identify trends in the way they passed on traits.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01" y="2814977"/>
            <a:ext cx="6698899" cy="40430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He was very lucky to choose pea plants.</a:t>
            </a:r>
          </a:p>
          <a:p>
            <a:endParaRPr lang="en-US" dirty="0" smtClean="0"/>
          </a:p>
          <a:p>
            <a:r>
              <a:rPr lang="en-US" dirty="0" smtClean="0"/>
              <a:t>They are considered a model organism because they carry traits which can be crossed and predicted as basic traits.*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600" dirty="0" smtClean="0"/>
              <a:t>* This will make more sense when we discuss the mechanics of genetic crosses. 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What did Mendel need to know to perform his crosses?</a:t>
            </a:r>
          </a:p>
          <a:p>
            <a:endParaRPr lang="en-US" dirty="0" smtClean="0"/>
          </a:p>
          <a:p>
            <a:r>
              <a:rPr lang="en-US" b="1" dirty="0" smtClean="0"/>
              <a:t>Fertilization</a:t>
            </a:r>
            <a:r>
              <a:rPr lang="en-US" dirty="0" smtClean="0"/>
              <a:t> is the process of joining male and female</a:t>
            </a:r>
            <a:r>
              <a:rPr lang="en-US" dirty="0" smtClean="0"/>
              <a:t> </a:t>
            </a:r>
            <a:r>
              <a:rPr lang="en-US" b="1" dirty="0" smtClean="0"/>
              <a:t>GAMETES </a:t>
            </a:r>
            <a:r>
              <a:rPr lang="en-US" dirty="0" smtClean="0"/>
              <a:t>or reproductive </a:t>
            </a:r>
            <a:r>
              <a:rPr lang="en-US" dirty="0" smtClean="0"/>
              <a:t>cells.</a:t>
            </a:r>
          </a:p>
          <a:p>
            <a:endParaRPr lang="en-US" b="1" dirty="0" smtClean="0"/>
          </a:p>
          <a:p>
            <a:r>
              <a:rPr lang="en-US" dirty="0" smtClean="0"/>
              <a:t>He used tiny brushes to take the pollen from the male portion of the flower and put it on the female portion of the flower of a different pea plant.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Through this pollination plants characteristics or </a:t>
            </a:r>
            <a:r>
              <a:rPr lang="en-US" i="1" dirty="0" smtClean="0"/>
              <a:t>traits</a:t>
            </a:r>
            <a:r>
              <a:rPr lang="en-US" dirty="0" smtClean="0"/>
              <a:t> are handed down.</a:t>
            </a:r>
          </a:p>
          <a:p>
            <a:endParaRPr lang="en-US" dirty="0" smtClean="0"/>
          </a:p>
          <a:p>
            <a:r>
              <a:rPr lang="en-US" dirty="0" smtClean="0"/>
              <a:t>A</a:t>
            </a:r>
            <a:r>
              <a:rPr lang="en-US" b="1" dirty="0" smtClean="0"/>
              <a:t> trait </a:t>
            </a:r>
            <a:r>
              <a:rPr lang="en-US" dirty="0" smtClean="0"/>
              <a:t>is a specific characteristic, such as seed color or plant height.</a:t>
            </a:r>
          </a:p>
          <a:p>
            <a:endParaRPr lang="en-US" b="1" dirty="0"/>
          </a:p>
          <a:p>
            <a:endParaRPr lang="en-US" b="1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Mendel and His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Mendel determined how these traits were passed on by measuring the number of offspring that resulted from each of his crosses.</a:t>
            </a:r>
          </a:p>
          <a:p>
            <a:endParaRPr lang="en-US" dirty="0" smtClean="0"/>
          </a:p>
          <a:p>
            <a:r>
              <a:rPr lang="en-US" dirty="0" smtClean="0"/>
              <a:t>The different offspring that resulted from these crosses are called </a:t>
            </a:r>
            <a:r>
              <a:rPr lang="en-US" b="1" dirty="0" smtClean="0"/>
              <a:t>hybrids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1230</Words>
  <Application>Microsoft Macintosh PowerPoint</Application>
  <PresentationFormat>On-screen Show (4:3)</PresentationFormat>
  <Paragraphs>158</Paragraphs>
  <Slides>33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Topic #9: </vt:lpstr>
      <vt:lpstr>Mendel and His Work</vt:lpstr>
      <vt:lpstr>Mendel and His Work</vt:lpstr>
      <vt:lpstr>Mendel and His Work</vt:lpstr>
      <vt:lpstr>Mendel and His Work</vt:lpstr>
      <vt:lpstr>Mendel and His Work</vt:lpstr>
      <vt:lpstr>Mendel and His Work</vt:lpstr>
      <vt:lpstr>Mendel and His Work</vt:lpstr>
      <vt:lpstr>Slide 9</vt:lpstr>
      <vt:lpstr>Mendel and His Work</vt:lpstr>
      <vt:lpstr>Mendel and His Work</vt:lpstr>
      <vt:lpstr>Mendel and His Work</vt:lpstr>
      <vt:lpstr>Mendel and His Work</vt:lpstr>
      <vt:lpstr>Applying Mendel’s Work</vt:lpstr>
      <vt:lpstr>Applying Mendel’s Work</vt:lpstr>
      <vt:lpstr>Applying Mendel’s Work</vt:lpstr>
      <vt:lpstr>Applying Mendel’s Work</vt:lpstr>
      <vt:lpstr>Applying Mendel’s Work</vt:lpstr>
      <vt:lpstr>Applying Mendel’s Work</vt:lpstr>
      <vt:lpstr>Applying Mendel’s Work</vt:lpstr>
      <vt:lpstr>Applying Mendel’s Work</vt:lpstr>
      <vt:lpstr>Applying Mendel’s Work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Other Types of Inheritance Patterns</vt:lpstr>
      <vt:lpstr>Gene Linkage</vt:lpstr>
      <vt:lpstr>Gene Linkage</vt:lpstr>
    </vt:vector>
  </TitlesOfParts>
  <Company>Classrooms for the Future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#9: </dc:title>
  <dc:creator>PA Department of Education Classrooms for the Future</dc:creator>
  <cp:lastModifiedBy>PA Department of Education Classrooms for the Future</cp:lastModifiedBy>
  <cp:revision>5</cp:revision>
  <dcterms:created xsi:type="dcterms:W3CDTF">2011-02-08T14:59:03Z</dcterms:created>
  <dcterms:modified xsi:type="dcterms:W3CDTF">2011-02-08T15:59:29Z</dcterms:modified>
</cp:coreProperties>
</file>